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08946-D31A-F24D-9726-EE496641E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CF60E2-0489-EE87-1A4B-7A0515327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41B2E3-33E4-5E3D-663A-2824255F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6D396C-5CBD-F6FD-3411-B96C559D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89AF7-5953-B3DE-4450-CFF1DB2B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595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21535-FA31-D903-7FAF-CEA0E8DA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BC48F0-DB98-FD98-CFC9-9A810EDA3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10B8B-D558-BD2F-C952-B1861D41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F74E7A-9AEB-F785-8392-6755A50A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AB5B5-317A-40D9-BC1A-3CE7C722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34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04E87F-7952-ECE8-C23E-B8B6B883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ABA8B-9C06-ED1C-CD41-7A8EE24A2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49F37-2174-2A59-7E22-2AF72BD4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6890D-AD45-5FE8-3FFE-E96849B3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9A02FC-F908-2BD7-3049-E5645254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077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CC88-4C96-6E40-B2A8-E9B6E5FD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9810D-293F-BEAD-27BA-429FB6DE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ABC66C-6517-47BF-FBA1-4D2CFE8F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5889D-B79A-9426-3888-12788262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C88D6E-DD57-9B6A-E305-995420A0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653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37FB6-60C9-687A-9B40-CCD0C2DA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4BC2A-9BF3-46AC-847E-DF484839F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9D225A-BBAA-5CAF-B77D-7E19CD57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FFA1-9323-FF6D-119A-CD07C60F4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FD9C36-96AF-55D5-49C8-8960DD8C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912A0-F3C7-6B5E-91F9-B6A09746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B06E5-B301-CF49-E69F-B91F1AC87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5C479-EA52-9A18-ED91-281DF50C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C9010-F936-C85E-83B4-F5B97E5E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5C6C6B-6311-B7F1-1B03-1CE3656F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E1F5B-AE99-3A12-F050-23C38B19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311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33ED8-D02C-8686-9C75-9E1F17CB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2F076-2C94-5D1D-4DFA-5B8113BCE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2AADD8-CF36-2FD3-A2AA-618D79ED2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F31F80-2547-1F82-78AB-71FB9B004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4680A8-B48D-0FB6-CB39-BB9ADA6B1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AF1275-3437-83DB-48E2-6E51D6E7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2ABFBA-DBBF-838B-5105-9D9EC891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B60A8A-01C9-2E63-36AF-212BEEA1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DD89B-10DB-28E4-2A0D-2ED634E0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CC7464-97AA-02B0-7B0B-174DE97D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2D7CB1-FBF3-142A-E646-57709E2B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8541C-A141-B2A2-0732-C02296CA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782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8E2D64-C6E5-2AF8-6D60-7E38CE89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82787-6310-F4FD-AF24-CE1C7202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21E729-226C-1E5C-E6CE-4DC7ED06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381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35EE4-39FF-FA9A-7F15-2FEF679A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16B98-78B3-4801-CEC5-C181A87C0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F4904-DA92-1642-0E58-5CB6679F6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5695C-2459-BD76-3009-AA921477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CA9E66-82FC-DA85-70EE-5A7BD4FA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42BC66-B9A4-A5E9-52F2-3325D024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862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38BFC-0FFE-6D4C-6424-31265E41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DB1963-6700-5244-53B0-9DDF569B2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63746F-B0B5-3DEC-EB20-E9C4707C4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81411-1827-BE81-3EF0-894C7760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F9377-AE15-D547-6E18-0D053025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9E9F42-0E8E-4E7E-0AEB-26BD20D3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914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FD4AE2-21CD-3CAD-256E-BDCB613E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6F2C78-F7EE-B578-B3E2-2318612D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28805-4E42-1A6A-08D3-A0E5CAA0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3F13-048A-4F46-B79E-42C5F461FBA6}" type="datetimeFigureOut">
              <a:rPr lang="es-PE" smtClean="0"/>
              <a:t>20/06/2025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C553B-9110-324A-1460-450BC841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764349-EBD3-445B-4937-A29C2D49C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64A02-3648-442C-8442-362A552B37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62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medicine/comments/1gn2btp?utm_source=chatgpt.com" TargetMode="External"/><Relationship Id="rId2" Type="http://schemas.openxmlformats.org/officeDocument/2006/relationships/hyperlink" Target="https://www.verywellhealth.com/appendicitis-medication-7095708?utm_source=chatgp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93F056E-4C52-F958-53BF-C1976BAD8A65}"/>
              </a:ext>
            </a:extLst>
          </p:cNvPr>
          <p:cNvSpPr/>
          <p:nvPr/>
        </p:nvSpPr>
        <p:spPr>
          <a:xfrm>
            <a:off x="4267201" y="250288"/>
            <a:ext cx="3657598" cy="95660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SOSPECHA DE APENDICITIS AGUDA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94767CA5-00FC-22AE-11F4-CE1580A1E9C4}"/>
              </a:ext>
            </a:extLst>
          </p:cNvPr>
          <p:cNvSpPr/>
          <p:nvPr/>
        </p:nvSpPr>
        <p:spPr>
          <a:xfrm>
            <a:off x="3924884" y="1629508"/>
            <a:ext cx="4248443" cy="95660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DIAGNOSTICO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CLINICA + IMAGENES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FD6EC5CB-9C1C-A086-77FC-223DF8FA87F9}"/>
              </a:ext>
            </a:extLst>
          </p:cNvPr>
          <p:cNvSpPr/>
          <p:nvPr/>
        </p:nvSpPr>
        <p:spPr>
          <a:xfrm>
            <a:off x="2067947" y="3133577"/>
            <a:ext cx="1856937" cy="9566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COMPLICADA</a:t>
            </a:r>
            <a:endParaRPr lang="es-PE" dirty="0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A1E00CD-0052-3DA8-40A6-4C3705B47B03}"/>
              </a:ext>
            </a:extLst>
          </p:cNvPr>
          <p:cNvSpPr/>
          <p:nvPr/>
        </p:nvSpPr>
        <p:spPr>
          <a:xfrm>
            <a:off x="7849770" y="2799469"/>
            <a:ext cx="1856937" cy="9566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 COMPLICADA</a:t>
            </a:r>
            <a:endParaRPr lang="es-PE" dirty="0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2A1C2DBE-66F9-3274-DC58-73BB1E7BA4CA}"/>
              </a:ext>
            </a:extLst>
          </p:cNvPr>
          <p:cNvSpPr/>
          <p:nvPr/>
        </p:nvSpPr>
        <p:spPr>
          <a:xfrm>
            <a:off x="7924799" y="4532139"/>
            <a:ext cx="1781906" cy="6037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APENDILAP</a:t>
            </a:r>
            <a:endParaRPr lang="es-PE" dirty="0"/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4923F720-8D30-0CCA-9672-F613E30CC310}"/>
              </a:ext>
            </a:extLst>
          </p:cNvPr>
          <p:cNvSpPr/>
          <p:nvPr/>
        </p:nvSpPr>
        <p:spPr>
          <a:xfrm>
            <a:off x="7849770" y="5736098"/>
            <a:ext cx="1856937" cy="95660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ALTA CERCANA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0C80FD89-477E-0F2F-47A1-EC50245455C6}"/>
              </a:ext>
            </a:extLst>
          </p:cNvPr>
          <p:cNvSpPr/>
          <p:nvPr/>
        </p:nvSpPr>
        <p:spPr>
          <a:xfrm>
            <a:off x="1917896" y="5135880"/>
            <a:ext cx="1856937" cy="12403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ANTIBIOTICOS</a:t>
            </a:r>
          </a:p>
          <a:p>
            <a:pPr algn="ctr"/>
            <a:r>
              <a:rPr lang="es-ES" dirty="0"/>
              <a:t>APENDILAP</a:t>
            </a:r>
          </a:p>
          <a:p>
            <a:pPr algn="ctr"/>
            <a:r>
              <a:rPr lang="es-ES" dirty="0"/>
              <a:t>DRENAJE ABSCESOS</a:t>
            </a:r>
            <a:endParaRPr lang="es-PE" dirty="0"/>
          </a:p>
        </p:txBody>
      </p:sp>
      <p:sp>
        <p:nvSpPr>
          <p:cNvPr id="47" name="Flecha: hacia abajo 46">
            <a:extLst>
              <a:ext uri="{FF2B5EF4-FFF2-40B4-BE49-F238E27FC236}">
                <a16:creationId xmlns:a16="http://schemas.microsoft.com/office/drawing/2014/main" id="{8276DE59-3A8D-1DF5-2967-44A84D893787}"/>
              </a:ext>
            </a:extLst>
          </p:cNvPr>
          <p:cNvSpPr/>
          <p:nvPr/>
        </p:nvSpPr>
        <p:spPr>
          <a:xfrm>
            <a:off x="6004557" y="1308587"/>
            <a:ext cx="98474" cy="2983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Flecha: hacia abajo 47">
            <a:extLst>
              <a:ext uri="{FF2B5EF4-FFF2-40B4-BE49-F238E27FC236}">
                <a16:creationId xmlns:a16="http://schemas.microsoft.com/office/drawing/2014/main" id="{707E016E-B513-2E08-5F77-667DF0E9AF89}"/>
              </a:ext>
            </a:extLst>
          </p:cNvPr>
          <p:cNvSpPr/>
          <p:nvPr/>
        </p:nvSpPr>
        <p:spPr>
          <a:xfrm rot="2692122">
            <a:off x="4600173" y="2599945"/>
            <a:ext cx="334102" cy="8691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Flecha: hacia abajo 48">
            <a:extLst>
              <a:ext uri="{FF2B5EF4-FFF2-40B4-BE49-F238E27FC236}">
                <a16:creationId xmlns:a16="http://schemas.microsoft.com/office/drawing/2014/main" id="{B9F8A201-024B-F1F9-0994-84FCBFDDD43C}"/>
              </a:ext>
            </a:extLst>
          </p:cNvPr>
          <p:cNvSpPr/>
          <p:nvPr/>
        </p:nvSpPr>
        <p:spPr>
          <a:xfrm rot="19388212">
            <a:off x="6809753" y="2599437"/>
            <a:ext cx="334102" cy="8691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Flecha: hacia abajo 49">
            <a:extLst>
              <a:ext uri="{FF2B5EF4-FFF2-40B4-BE49-F238E27FC236}">
                <a16:creationId xmlns:a16="http://schemas.microsoft.com/office/drawing/2014/main" id="{C32D79BC-6375-56C2-0CBD-864A284D66A6}"/>
              </a:ext>
            </a:extLst>
          </p:cNvPr>
          <p:cNvSpPr/>
          <p:nvPr/>
        </p:nvSpPr>
        <p:spPr>
          <a:xfrm>
            <a:off x="2771333" y="4155244"/>
            <a:ext cx="263761" cy="7537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Flecha: hacia abajo 50">
            <a:extLst>
              <a:ext uri="{FF2B5EF4-FFF2-40B4-BE49-F238E27FC236}">
                <a16:creationId xmlns:a16="http://schemas.microsoft.com/office/drawing/2014/main" id="{D1F6AA68-2773-08EE-9CEE-A69798209EE3}"/>
              </a:ext>
            </a:extLst>
          </p:cNvPr>
          <p:cNvSpPr/>
          <p:nvPr/>
        </p:nvSpPr>
        <p:spPr>
          <a:xfrm>
            <a:off x="8646357" y="3882679"/>
            <a:ext cx="263761" cy="5246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Flecha: hacia abajo 51">
            <a:extLst>
              <a:ext uri="{FF2B5EF4-FFF2-40B4-BE49-F238E27FC236}">
                <a16:creationId xmlns:a16="http://schemas.microsoft.com/office/drawing/2014/main" id="{A572B950-019A-42BC-4FD3-789BAB958514}"/>
              </a:ext>
            </a:extLst>
          </p:cNvPr>
          <p:cNvSpPr/>
          <p:nvPr/>
        </p:nvSpPr>
        <p:spPr>
          <a:xfrm>
            <a:off x="8646355" y="5187459"/>
            <a:ext cx="263761" cy="4970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892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741D9-B545-B6FB-965F-63BD7EBC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ANTIBIOTICOTERAPIA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DAFDB-EF9C-B0E5-8860-9877BCA8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❗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Consideraciones especiales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Niños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usar cefalosporinas de 3ra generación con metronidazol. </a:t>
            </a:r>
            <a:r>
              <a:rPr lang="es-P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Ertapenem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está aprobado en niños &gt;3 meses.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Embarazadas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evitar quinolonas. Usar ceftriaxona + metronidazol o ampicilina-sulbactam.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Pacientes con alto riesgo de bacterias multirresistentes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considerar cultivos + escalamiento a carbapenémicos si necesario.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F3BC95-DDE0-64FD-C6DA-53C07C40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4557106"/>
            <a:ext cx="3432547" cy="20814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9F8AC9-A0B8-70C1-33D8-87FC514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05" y="4138975"/>
            <a:ext cx="3293268" cy="26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34F2A-703F-8AD4-D524-97F86B83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ESQUEMA SIMPLIFICADO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0F0D31-8B6E-E349-1EDF-D752C5A8A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932" y="2026447"/>
            <a:ext cx="9791685" cy="3790910"/>
          </a:xfrm>
        </p:spPr>
      </p:pic>
    </p:spTree>
    <p:extLst>
      <p:ext uri="{BB962C8B-B14F-4D97-AF65-F5344CB8AC3E}">
        <p14:creationId xmlns:p14="http://schemas.microsoft.com/office/powerpoint/2010/main" val="298817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D9BF6-D11F-AE07-4A40-3CD4938E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Arial Black" panose="020B0A04020102020204" pitchFamily="34" charset="0"/>
              </a:rPr>
              <a:t>CIRUGIA</a:t>
            </a:r>
            <a:endParaRPr lang="es-PE" b="1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DAFE59-4D63-41B8-BE94-7B6D98BBF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251" y="1690688"/>
            <a:ext cx="5425929" cy="4351338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2B85A1-8F38-816D-0290-23D75A4F3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22" y="1832194"/>
            <a:ext cx="5634166" cy="42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3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AB426-3316-AE54-DDBD-CA51FC62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CIRUGIA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453E0DC-458E-D528-FFBD-C7F5D0A18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700" y="1276984"/>
            <a:ext cx="8378052" cy="5389066"/>
          </a:xfrm>
        </p:spPr>
      </p:pic>
    </p:spTree>
    <p:extLst>
      <p:ext uri="{BB962C8B-B14F-4D97-AF65-F5344CB8AC3E}">
        <p14:creationId xmlns:p14="http://schemas.microsoft.com/office/powerpoint/2010/main" val="381838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82044-60A5-B8C7-62FF-65D92A54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72 Black" panose="020B0A04030603020204" pitchFamily="34" charset="0"/>
                <a:cs typeface="72 Black" panose="020B0A04030603020204" pitchFamily="34" charset="0"/>
              </a:rPr>
              <a:t>CIRUGIA</a:t>
            </a:r>
            <a:endParaRPr lang="es-PE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6FCE62-38B9-0F55-CBBA-601F209EE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528" y="1875230"/>
            <a:ext cx="7887555" cy="4617645"/>
          </a:xfrm>
        </p:spPr>
      </p:pic>
    </p:spTree>
    <p:extLst>
      <p:ext uri="{BB962C8B-B14F-4D97-AF65-F5344CB8AC3E}">
        <p14:creationId xmlns:p14="http://schemas.microsoft.com/office/powerpoint/2010/main" val="325555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0E12B-3EC5-754B-FE20-DD431473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CIRUGIA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4D21DE-02A2-84A4-E300-0F3288E60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081" y="1784769"/>
            <a:ext cx="7971938" cy="4708106"/>
          </a:xfrm>
        </p:spPr>
      </p:pic>
    </p:spTree>
    <p:extLst>
      <p:ext uri="{BB962C8B-B14F-4D97-AF65-F5344CB8AC3E}">
        <p14:creationId xmlns:p14="http://schemas.microsoft.com/office/powerpoint/2010/main" val="230464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71306-A057-D491-28E5-3FE9E9BB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CIRUGIA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880ABD-775C-3A7C-1C6D-8B532D5C7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882" y="1350844"/>
            <a:ext cx="6448236" cy="5142031"/>
          </a:xfrm>
        </p:spPr>
      </p:pic>
    </p:spTree>
    <p:extLst>
      <p:ext uri="{BB962C8B-B14F-4D97-AF65-F5344CB8AC3E}">
        <p14:creationId xmlns:p14="http://schemas.microsoft.com/office/powerpoint/2010/main" val="250160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C5C6D-4149-089A-86AD-9225429C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CIRUGIA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B346012-6F5B-47F5-C507-1BAAC1502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186" y="1443570"/>
            <a:ext cx="9120270" cy="5142418"/>
          </a:xfrm>
        </p:spPr>
      </p:pic>
    </p:spTree>
    <p:extLst>
      <p:ext uri="{BB962C8B-B14F-4D97-AF65-F5344CB8AC3E}">
        <p14:creationId xmlns:p14="http://schemas.microsoft.com/office/powerpoint/2010/main" val="406822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01B96-F9D7-2C5B-EC57-B5C5A9E0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CIRUGIA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8E96FC-1DBD-714C-CD41-9199D9321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81" y="1953641"/>
            <a:ext cx="5951829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3BC44C-BA50-E770-0E38-8C44208C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99" y="1953641"/>
            <a:ext cx="54426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4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B0D7-0D08-CDD3-9487-A2E8F057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CIRUGIA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252F8A-51AE-E721-F3F4-1880458EA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16" y="2138424"/>
            <a:ext cx="5190575" cy="333159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FFD859-B7F0-CE9C-6AB9-6A7DB1762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69" y="1473842"/>
            <a:ext cx="6042035" cy="46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316ED-FE78-4825-EF06-EC60786B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ESCALAS DE DIAGNOSTICO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101E64-5964-184D-5DB7-E4C8BD6C6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12" y="1440925"/>
            <a:ext cx="11802794" cy="5098456"/>
          </a:xfrm>
        </p:spPr>
      </p:pic>
    </p:spTree>
    <p:extLst>
      <p:ext uri="{BB962C8B-B14F-4D97-AF65-F5344CB8AC3E}">
        <p14:creationId xmlns:p14="http://schemas.microsoft.com/office/powerpoint/2010/main" val="1195466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A097D97-6B2C-9B94-0ED0-3140FABB68E0}"/>
              </a:ext>
            </a:extLst>
          </p:cNvPr>
          <p:cNvSpPr/>
          <p:nvPr/>
        </p:nvSpPr>
        <p:spPr>
          <a:xfrm>
            <a:off x="1568903" y="2967335"/>
            <a:ext cx="90542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GRACIAS</a:t>
            </a:r>
          </a:p>
          <a:p>
            <a:pPr algn="ctr"/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Dr</a:t>
            </a:r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Alexander Bernedo Delgado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39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44547-F15A-7CFF-0E84-88E7AEAD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 Black" panose="020B0A04020102020204" pitchFamily="34" charset="0"/>
              </a:rPr>
              <a:t>DIAGNOSTICO</a:t>
            </a:r>
            <a:endParaRPr lang="es-PE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4AD82-8F05-E409-B05C-8F1205B5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2" y="2305916"/>
            <a:ext cx="10790382" cy="39932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✅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Resumen y recomendaciones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utiliza AIR o AAS para estratificar riesgo; añade USG/TC y PCR para confirmar en casos intermedios.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apendicitis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complicada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apendicectomía laparoscópica + antibióticos es estándar; antibióticos solos pueden considerarse con seguimiento cercano.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apendicitis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complicada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cirugía inmediata + curso antibiótico.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entornos limitados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puntaje Alvarado + USG es combinación eficaz y económica.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 retrasar cirugía; ideal intervención quirúrgica en primeras 12–24 h tras diagnóstico.</a:t>
            </a:r>
          </a:p>
          <a:p>
            <a:pPr marL="0" indent="0" algn="just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086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58A30-C1EC-98BC-B2A9-719FFA31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 Black" panose="020B0A04020102020204" pitchFamily="34" charset="0"/>
              </a:rPr>
              <a:t>TRATAMIENTO ACTUAL 2025</a:t>
            </a:r>
            <a:endParaRPr lang="es-PE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38E926-AB80-D5D2-1696-96FDCD08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1616363"/>
            <a:ext cx="11333018" cy="49506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⚕️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Tratamiento: cuándo actuar y qué opción elegir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Apendicectomía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Sigue siendo el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estándar oro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sobre todo laparoscópica, con menor dolor postoperatorio y rápida recuperación 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Urgencia de cirugía: idealmente dentro de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12–24 h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tras diagnóstico para reducir riesgo de perforación, especialmente en niños 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Tratamiento conservador con antibióticos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apendicitis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complicada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los antibióticos son opción válida, con éxito a corto plazo en ~70% de pacientes según el estudio CODA </a:t>
            </a:r>
            <a:r>
              <a:rPr lang="es-PE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verywellhealth.com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embargo, hay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riesgo de recurrencia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estancias hospitalarias más largas. Aproximadamente 30% de quienes inician con antibióticos terminan necesitando cirugía en 90 días </a:t>
            </a:r>
            <a:r>
              <a:rPr lang="es-PE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verywellhealth.com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Abordaje híbrido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apendicitis perforada o absceso, la estrategia es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cirugía + antibiótico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profilaxis </a:t>
            </a:r>
            <a:r>
              <a:rPr lang="es-P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pre‑operatoria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tratamiento postoperatorio de 3–5 días </a:t>
            </a:r>
            <a:r>
              <a:rPr lang="es-PE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verywellhealth.com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Opciones emergentes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China se explora la técnica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(endoscópica, sin resección); aunque prometedora, aún no se aplica fuera de estudios </a:t>
            </a:r>
            <a:r>
              <a:rPr lang="es-PE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reddit.com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34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53DAE-F55D-ECA1-8508-55544EB2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TRATAMIENTO ANTIBIOTICO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0481BE-987C-4954-3D6E-B0C877ED4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🧫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Principios generales del tratamiento antibiótico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objetivo es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reducir la carga bacteriana entérica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especialmente anaerobios y bacilos gramnegativos (E. </a:t>
            </a:r>
            <a:r>
              <a:rPr lang="es-P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Bacteroides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fragilis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general, se recomienda un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 empírico de amplio espectro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luego adaptar según cultivo si se hace apendicectomía y hay complicaciones.</a:t>
            </a:r>
          </a:p>
        </p:txBody>
      </p:sp>
    </p:spTree>
    <p:extLst>
      <p:ext uri="{BB962C8B-B14F-4D97-AF65-F5344CB8AC3E}">
        <p14:creationId xmlns:p14="http://schemas.microsoft.com/office/powerpoint/2010/main" val="153561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5AFE3-07D2-2683-235A-9F291479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ANTIBIOTICOTERAPIA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2C100-A8EB-7A41-4FDF-33C47CEAF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3" y="1460500"/>
            <a:ext cx="11397673" cy="50323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 por tipo de apendicitis</a:t>
            </a:r>
            <a:endParaRPr lang="es-P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Apendicitis aguda no complicada</a:t>
            </a:r>
            <a:endParaRPr lang="es-P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Apendicitis sin perforación, absceso ni peritonitis.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Preoperatorio</a:t>
            </a:r>
            <a:endParaRPr lang="es-P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sola dosis IV prequirúrgica</a:t>
            </a:r>
            <a:r>
              <a:rPr lang="es-P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reduce riesgo de infección de herida y complicaciones postoperatorias.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Opciones: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Ceftriaxona 2 g IV + Metronidazol 500 mg IV</a:t>
            </a:r>
            <a:endParaRPr lang="es-P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Cefotaxima 2 g IV + Metronidazol 500 mg IV</a:t>
            </a:r>
            <a:endParaRPr lang="es-P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Ampicilina-sulbactam 3 g IV</a:t>
            </a:r>
            <a:endParaRPr lang="es-P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Alternativa si alergia a beta-</a:t>
            </a:r>
            <a:r>
              <a:rPr lang="es-PE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lactámicos</a:t>
            </a:r>
            <a:r>
              <a:rPr lang="es-P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Ciprofloxacino 400 mg IV + Metronidazol 500 mg IV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732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95BB3-2552-FCB8-1562-59B210DD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ANTIBIOTICOTERAPIA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BEABE-DD42-B131-007A-F52693CD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Postoperatorio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requiere antibiótico postoperatorio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fue una apendicitis no complicada (evidencia fuerte, WSES 2020).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se extiende antibióticos si hay signos intraoperatorios de inflamación peritoneal más allá del apéndice.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792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4F0EA-F1B9-5C5C-B8BE-154F477F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91" y="143165"/>
            <a:ext cx="7650018" cy="1325563"/>
          </a:xfrm>
        </p:spPr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ANTIBIOTICOTERAPIA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3489D-C009-FBDD-3495-55DDC21B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1182254"/>
            <a:ext cx="9264073" cy="54309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Apendicitis complicada</a:t>
            </a:r>
            <a:endParaRPr lang="es-P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 perforación, absceso, plastrón o peritonitis localizada/difusa.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Preoperatorio</a:t>
            </a:r>
            <a:endParaRPr lang="es-P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 empírico de amplio espectro.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Opciones: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Piperacilina-tazobactam 4.5 g IV cada 8 h</a:t>
            </a:r>
            <a:endParaRPr lang="es-P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Ceftriaxona 2 g IV + Metronidazol 500 mg IV</a:t>
            </a:r>
            <a:endParaRPr lang="es-P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1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Ertapenem</a:t>
            </a: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 g IV diario</a:t>
            </a: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(más costoso pero útil en regímenes ambulatorios)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pacientes críticos</a:t>
            </a: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Meropenem o </a:t>
            </a:r>
            <a:r>
              <a:rPr lang="es-PE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Imipenem</a:t>
            </a: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pueden considerarse si sospecha de sepsis o colonización por bacterias multirresistentes.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Postoperatorio</a:t>
            </a:r>
            <a:endParaRPr lang="es-P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Duración: 3 a 5 días si evolución favorable, o hasta 7–10 días si hubo peritonitis difusa o absceso.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Pauta: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 el mismo esquema IV o cambiar a oral al mejorar (step-</a:t>
            </a:r>
            <a:r>
              <a:rPr lang="es-PE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es-PE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a):</a:t>
            </a:r>
          </a:p>
          <a:p>
            <a:pPr marL="1143000" lvl="2" indent="-2286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Amoxicilina-clavulánico 875/125 mg VO cada 8 h</a:t>
            </a:r>
            <a:endParaRPr lang="es-P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PE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Ciprofloxacino 500 mg VO cada 12 h + Metronidazol 500 mg VO cada 8–12 h</a:t>
            </a:r>
            <a:endParaRPr lang="es-P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21229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6092C-2A30-F474-AE6B-AFD332BA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ANTIBIOTICOTERAPIA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82839-42B5-45F6-ACE9-2094F8265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no quirúrgico (conservador)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 solo a apendicitis no complicada en pacientes seleccionados.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Esquema inicial (IV por 48–72 h)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Ceftriaxona 2 g IV/día + Metronidazol 500 mg IV cada 8 h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PE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Ertapenem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 g IV/día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se busca tratamiento ambulatorio.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Luego cambio a vía oral (por 5–7 días adicionales)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Amoxicilina-clavulánico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Ciprofloxacino + Metronidazol</a:t>
            </a:r>
            <a:endParaRPr lang="es-P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tratamiento: </a:t>
            </a:r>
            <a:r>
              <a:rPr lang="es-P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7–10 días</a:t>
            </a:r>
            <a:r>
              <a:rPr lang="es-P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0944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726</Words>
  <Application>Microsoft Office PowerPoint</Application>
  <PresentationFormat>Panorámica</PresentationFormat>
  <Paragraphs>94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72 Black</vt:lpstr>
      <vt:lpstr>Arial</vt:lpstr>
      <vt:lpstr>Arial Black</vt:lpstr>
      <vt:lpstr>Calibri</vt:lpstr>
      <vt:lpstr>Calibri Light</vt:lpstr>
      <vt:lpstr>Courier New</vt:lpstr>
      <vt:lpstr>Segoe UI Emoji</vt:lpstr>
      <vt:lpstr>Symbol</vt:lpstr>
      <vt:lpstr>Wingdings</vt:lpstr>
      <vt:lpstr>Tema de Office</vt:lpstr>
      <vt:lpstr>Presentación de PowerPoint</vt:lpstr>
      <vt:lpstr>ESCALAS DE DIAGNOSTICO</vt:lpstr>
      <vt:lpstr>DIAGNOSTICO</vt:lpstr>
      <vt:lpstr>TRATAMIENTO ACTUAL 2025</vt:lpstr>
      <vt:lpstr>TRATAMIENTO ANTIBIOTICO</vt:lpstr>
      <vt:lpstr>ANTIBIOTICOTERAPIA</vt:lpstr>
      <vt:lpstr>ANTIBIOTICOTERAPIA</vt:lpstr>
      <vt:lpstr>ANTIBIOTICOTERAPIA</vt:lpstr>
      <vt:lpstr>ANTIBIOTICOTERAPIA</vt:lpstr>
      <vt:lpstr>ANTIBIOTICOTERAPIA</vt:lpstr>
      <vt:lpstr>ESQUEMA SIMPLIFICADO</vt:lpstr>
      <vt:lpstr>CIRUGIA</vt:lpstr>
      <vt:lpstr>CIRUGIA</vt:lpstr>
      <vt:lpstr>CIRUGIA</vt:lpstr>
      <vt:lpstr>CIRUGIA</vt:lpstr>
      <vt:lpstr>CIRUGIA</vt:lpstr>
      <vt:lpstr>CIRUGIA</vt:lpstr>
      <vt:lpstr>CIRUGIA</vt:lpstr>
      <vt:lpstr>CIRUGIA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HILOEMERCIRUGIA RA MOQUEGUA</dc:creator>
  <cp:lastModifiedBy>HILOEMERCIRUGIA RA MOQUEGUA</cp:lastModifiedBy>
  <cp:revision>5</cp:revision>
  <dcterms:created xsi:type="dcterms:W3CDTF">2025-06-20T13:53:40Z</dcterms:created>
  <dcterms:modified xsi:type="dcterms:W3CDTF">2025-06-21T04:19:26Z</dcterms:modified>
</cp:coreProperties>
</file>